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Bree Serif"/>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font" Target="fonts/BreeSerif-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46cc83ca8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46cc83ca8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50575453c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50575453c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sz="1200">
                <a:latin typeface="Bree Serif"/>
                <a:ea typeface="Bree Serif"/>
                <a:cs typeface="Bree Serif"/>
                <a:sym typeface="Bree Serif"/>
              </a:rPr>
              <a:t>A importância de adotar CS na sua empresa</a:t>
            </a:r>
            <a:endParaRPr sz="1200">
              <a:latin typeface="Bree Serif"/>
              <a:ea typeface="Bree Serif"/>
              <a:cs typeface="Bree Serif"/>
              <a:sym typeface="Bree Serif"/>
            </a:endParaRPr>
          </a:p>
          <a:p>
            <a:pPr indent="0" lvl="0" marL="0" rtl="0" algn="l">
              <a:spcBef>
                <a:spcPts val="0"/>
              </a:spcBef>
              <a:spcAft>
                <a:spcPts val="0"/>
              </a:spcAft>
              <a:buClr>
                <a:schemeClr val="dk1"/>
              </a:buClr>
              <a:buSzPts val="1100"/>
              <a:buFont typeface="Arial"/>
              <a:buNone/>
            </a:pPr>
            <a:r>
              <a:t/>
            </a:r>
            <a:endParaRPr sz="1200">
              <a:latin typeface="Bree Serif"/>
              <a:ea typeface="Bree Serif"/>
              <a:cs typeface="Bree Serif"/>
              <a:sym typeface="Bree Serif"/>
            </a:endParaRPr>
          </a:p>
          <a:p>
            <a:pPr indent="-304800" lvl="0" marL="457200" rtl="0" algn="l">
              <a:spcBef>
                <a:spcPts val="0"/>
              </a:spcBef>
              <a:spcAft>
                <a:spcPts val="0"/>
              </a:spcAft>
              <a:buClr>
                <a:srgbClr val="000000"/>
              </a:buClr>
              <a:buSzPts val="1200"/>
              <a:buFont typeface="Bree Serif"/>
              <a:buChar char="-"/>
            </a:pPr>
            <a:r>
              <a:rPr lang="pt-BR" sz="1200">
                <a:latin typeface="Bree Serif"/>
                <a:ea typeface="Bree Serif"/>
                <a:cs typeface="Bree Serif"/>
                <a:sym typeface="Bree Serif"/>
              </a:rPr>
              <a:t>Melhoria na saúde dos seus clientes </a:t>
            </a:r>
            <a:endParaRPr sz="1200">
              <a:latin typeface="Bree Serif"/>
              <a:ea typeface="Bree Serif"/>
              <a:cs typeface="Bree Serif"/>
              <a:sym typeface="Bree Serif"/>
            </a:endParaRPr>
          </a:p>
          <a:p>
            <a:pPr indent="-304800" lvl="0" marL="457200" rtl="0" algn="l">
              <a:spcBef>
                <a:spcPts val="0"/>
              </a:spcBef>
              <a:spcAft>
                <a:spcPts val="0"/>
              </a:spcAft>
              <a:buClr>
                <a:srgbClr val="000000"/>
              </a:buClr>
              <a:buSzPts val="1200"/>
              <a:buFont typeface="Bree Serif"/>
              <a:buChar char="-"/>
            </a:pPr>
            <a:r>
              <a:rPr lang="pt-BR" sz="1200">
                <a:latin typeface="Bree Serif"/>
                <a:ea typeface="Bree Serif"/>
                <a:cs typeface="Bree Serif"/>
                <a:sym typeface="Bree Serif"/>
              </a:rPr>
              <a:t>Agregação de valor na entrega das demandas, aos seus clientes</a:t>
            </a:r>
            <a:endParaRPr sz="1200">
              <a:latin typeface="Bree Serif"/>
              <a:ea typeface="Bree Serif"/>
              <a:cs typeface="Bree Serif"/>
              <a:sym typeface="Bree Serif"/>
            </a:endParaRPr>
          </a:p>
          <a:p>
            <a:pPr indent="-304800" lvl="0" marL="457200" rtl="0" algn="l">
              <a:spcBef>
                <a:spcPts val="0"/>
              </a:spcBef>
              <a:spcAft>
                <a:spcPts val="0"/>
              </a:spcAft>
              <a:buClr>
                <a:srgbClr val="000000"/>
              </a:buClr>
              <a:buSzPts val="1200"/>
              <a:buFont typeface="Bree Serif"/>
              <a:buChar char="-"/>
            </a:pPr>
            <a:r>
              <a:rPr lang="pt-BR" sz="1200">
                <a:latin typeface="Bree Serif"/>
                <a:ea typeface="Bree Serif"/>
                <a:cs typeface="Bree Serif"/>
                <a:sym typeface="Bree Serif"/>
              </a:rPr>
              <a:t>Você se destaca em relação ao mercado do seu segmento </a:t>
            </a:r>
            <a:endParaRPr sz="1200">
              <a:latin typeface="Bree Serif"/>
              <a:ea typeface="Bree Serif"/>
              <a:cs typeface="Bree Serif"/>
              <a:sym typeface="Bree Serif"/>
            </a:endParaRPr>
          </a:p>
          <a:p>
            <a:pPr indent="-304800" lvl="0" marL="457200" rtl="0" algn="l">
              <a:spcBef>
                <a:spcPts val="0"/>
              </a:spcBef>
              <a:spcAft>
                <a:spcPts val="0"/>
              </a:spcAft>
              <a:buClr>
                <a:srgbClr val="000000"/>
              </a:buClr>
              <a:buSzPts val="1200"/>
              <a:buFont typeface="Bree Serif"/>
              <a:buChar char="-"/>
            </a:pPr>
            <a:r>
              <a:rPr lang="pt-BR" sz="1200">
                <a:latin typeface="Bree Serif"/>
                <a:ea typeface="Bree Serif"/>
                <a:cs typeface="Bree Serif"/>
                <a:sym typeface="Bree Serif"/>
              </a:rPr>
              <a:t>A satisfação dos seus clientes tende a melhorar </a:t>
            </a:r>
            <a:endParaRP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55da00605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55da00605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546c40bd0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546c40bd0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5d6ed251d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d6ed251d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5d6ed251d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5d6ed251d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546c40bd0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546c40bd0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546c40bd0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546c40bd0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56cfa620d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56cfa620d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6cc83ca8d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6cc83ca8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5.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hyperlink" Target="https://resultadosdigitais.com.br/blog/" TargetMode="External"/><Relationship Id="rId6" Type="http://schemas.openxmlformats.org/officeDocument/2006/relationships/image" Target="../media/image17.png"/><Relationship Id="rId7"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hyperlink" Target="https://www.instagram.com/adentrocloud" TargetMode="External"/><Relationship Id="rId6" Type="http://schemas.openxmlformats.org/officeDocument/2006/relationships/hyperlink" Target="https://www.instagram.com/adentroclou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0" y="546750"/>
            <a:ext cx="9144000" cy="202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pt-BR" sz="3000">
                <a:solidFill>
                  <a:srgbClr val="FFFFFF"/>
                </a:solidFill>
                <a:latin typeface="Bree Serif"/>
                <a:ea typeface="Bree Serif"/>
                <a:cs typeface="Bree Serif"/>
                <a:sym typeface="Bree Serif"/>
              </a:rPr>
              <a:t>5 práticas simples para adoção da cultura de CS no seu time de suporte técnico ter bons resultados em um curto prazo de tempo</a:t>
            </a:r>
            <a:endParaRPr sz="3000">
              <a:solidFill>
                <a:srgbClr val="FFFFFF"/>
              </a:solidFill>
              <a:latin typeface="Bree Serif"/>
              <a:ea typeface="Bree Serif"/>
              <a:cs typeface="Bree Serif"/>
              <a:sym typeface="Bree Serif"/>
            </a:endParaRPr>
          </a:p>
        </p:txBody>
      </p:sp>
      <p:pic>
        <p:nvPicPr>
          <p:cNvPr id="55" name="Google Shape;55;p13"/>
          <p:cNvPicPr preferRelativeResize="0"/>
          <p:nvPr/>
        </p:nvPicPr>
        <p:blipFill>
          <a:blip r:embed="rId4">
            <a:alphaModFix/>
          </a:blip>
          <a:stretch>
            <a:fillRect/>
          </a:stretch>
        </p:blipFill>
        <p:spPr>
          <a:xfrm>
            <a:off x="3647787" y="3077650"/>
            <a:ext cx="1969676" cy="1340900"/>
          </a:xfrm>
          <a:prstGeom prst="rect">
            <a:avLst/>
          </a:prstGeom>
          <a:noFill/>
          <a:ln>
            <a:noFill/>
          </a:ln>
        </p:spPr>
      </p:pic>
      <p:sp>
        <p:nvSpPr>
          <p:cNvPr id="56" name="Google Shape;56;p13"/>
          <p:cNvSpPr/>
          <p:nvPr/>
        </p:nvSpPr>
        <p:spPr>
          <a:xfrm>
            <a:off x="3844375" y="2787475"/>
            <a:ext cx="1576500" cy="23700"/>
          </a:xfrm>
          <a:prstGeom prst="rect">
            <a:avLst/>
          </a:prstGeom>
          <a:solidFill>
            <a:srgbClr val="D9D9D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9138"/>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0" name="Shape 60"/>
        <p:cNvGrpSpPr/>
        <p:nvPr/>
      </p:nvGrpSpPr>
      <p:grpSpPr>
        <a:xfrm>
          <a:off x="0" y="0"/>
          <a:ext cx="0" cy="0"/>
          <a:chOff x="0" y="0"/>
          <a:chExt cx="0" cy="0"/>
        </a:xfrm>
      </p:grpSpPr>
      <p:pic>
        <p:nvPicPr>
          <p:cNvPr id="61" name="Google Shape;61;p14"/>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62" name="Google Shape;62;p14"/>
          <p:cNvSpPr txBox="1"/>
          <p:nvPr>
            <p:ph idx="4294967295" type="ctrTitle"/>
          </p:nvPr>
        </p:nvSpPr>
        <p:spPr>
          <a:xfrm>
            <a:off x="372325" y="546750"/>
            <a:ext cx="8463900" cy="407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pt-BR" sz="3000">
                <a:solidFill>
                  <a:srgbClr val="F3F3F3"/>
                </a:solidFill>
                <a:latin typeface="Bree Serif"/>
                <a:ea typeface="Bree Serif"/>
                <a:cs typeface="Bree Serif"/>
                <a:sym typeface="Bree Serif"/>
              </a:rPr>
              <a:t>Por que dar </a:t>
            </a:r>
            <a:r>
              <a:rPr lang="pt-BR" sz="3000">
                <a:solidFill>
                  <a:srgbClr val="E69138"/>
                </a:solidFill>
                <a:latin typeface="Bree Serif"/>
                <a:ea typeface="Bree Serif"/>
                <a:cs typeface="Bree Serif"/>
                <a:sym typeface="Bree Serif"/>
              </a:rPr>
              <a:t>atenção </a:t>
            </a:r>
            <a:r>
              <a:rPr lang="pt-BR" sz="3000">
                <a:solidFill>
                  <a:srgbClr val="F3F3F3"/>
                </a:solidFill>
                <a:latin typeface="Bree Serif"/>
                <a:ea typeface="Bree Serif"/>
                <a:cs typeface="Bree Serif"/>
                <a:sym typeface="Bree Serif"/>
              </a:rPr>
              <a:t>pro cliente somente após a solicitação de </a:t>
            </a:r>
            <a:r>
              <a:rPr lang="pt-BR" sz="3000">
                <a:solidFill>
                  <a:srgbClr val="E69138"/>
                </a:solidFill>
                <a:latin typeface="Bree Serif"/>
                <a:ea typeface="Bree Serif"/>
                <a:cs typeface="Bree Serif"/>
                <a:sym typeface="Bree Serif"/>
              </a:rPr>
              <a:t>cancelamento </a:t>
            </a:r>
            <a:r>
              <a:rPr lang="pt-BR" sz="3000">
                <a:solidFill>
                  <a:srgbClr val="F3F3F3"/>
                </a:solidFill>
                <a:latin typeface="Bree Serif"/>
                <a:ea typeface="Bree Serif"/>
                <a:cs typeface="Bree Serif"/>
                <a:sym typeface="Bree Serif"/>
              </a:rPr>
              <a:t>dos serviços?</a:t>
            </a:r>
            <a:endParaRPr sz="3000">
              <a:solidFill>
                <a:srgbClr val="F3F3F3"/>
              </a:solidFill>
              <a:latin typeface="Bree Serif"/>
              <a:ea typeface="Bree Serif"/>
              <a:cs typeface="Bree Serif"/>
              <a:sym typeface="Bree Serif"/>
            </a:endParaRPr>
          </a:p>
        </p:txBody>
      </p:sp>
      <p:pic>
        <p:nvPicPr>
          <p:cNvPr id="63" name="Google Shape;63;p14"/>
          <p:cNvPicPr preferRelativeResize="0"/>
          <p:nvPr/>
        </p:nvPicPr>
        <p:blipFill>
          <a:blip r:embed="rId5">
            <a:alphaModFix/>
          </a:blip>
          <a:stretch>
            <a:fillRect/>
          </a:stretch>
        </p:blipFill>
        <p:spPr>
          <a:xfrm>
            <a:off x="2571814" y="1677175"/>
            <a:ext cx="4064924" cy="304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7" name="Shape 67"/>
        <p:cNvGrpSpPr/>
        <p:nvPr/>
      </p:nvGrpSpPr>
      <p:grpSpPr>
        <a:xfrm>
          <a:off x="0" y="0"/>
          <a:ext cx="0" cy="0"/>
          <a:chOff x="0" y="0"/>
          <a:chExt cx="0" cy="0"/>
        </a:xfrm>
      </p:grpSpPr>
      <p:pic>
        <p:nvPicPr>
          <p:cNvPr id="68" name="Google Shape;68;p15"/>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69" name="Google Shape;69;p15"/>
          <p:cNvSpPr txBox="1"/>
          <p:nvPr>
            <p:ph idx="4294967295" type="ctrTitle"/>
          </p:nvPr>
        </p:nvSpPr>
        <p:spPr>
          <a:xfrm>
            <a:off x="372325" y="546750"/>
            <a:ext cx="8463900" cy="4077300"/>
          </a:xfrm>
          <a:prstGeom prst="rect">
            <a:avLst/>
          </a:prstGeom>
        </p:spPr>
        <p:txBody>
          <a:bodyPr anchorCtr="0" anchor="ctr" bIns="91425" lIns="91425" spcFirstLastPara="1" rIns="91425" wrap="square" tIns="91425">
            <a:noAutofit/>
          </a:bodyPr>
          <a:lstStyle/>
          <a:p>
            <a:pPr indent="0" lvl="0" marL="2286000" rtl="0" algn="just">
              <a:spcBef>
                <a:spcPts val="0"/>
              </a:spcBef>
              <a:spcAft>
                <a:spcPts val="0"/>
              </a:spcAft>
              <a:buNone/>
            </a:pPr>
            <a:r>
              <a:rPr lang="pt-BR" sz="3000">
                <a:solidFill>
                  <a:srgbClr val="F3F3F3"/>
                </a:solidFill>
                <a:latin typeface="Bree Serif"/>
                <a:ea typeface="Bree Serif"/>
                <a:cs typeface="Bree Serif"/>
                <a:sym typeface="Bree Serif"/>
              </a:rPr>
              <a:t>Como podemos </a:t>
            </a:r>
            <a:r>
              <a:rPr lang="pt-BR" sz="3000">
                <a:solidFill>
                  <a:srgbClr val="E69138"/>
                </a:solidFill>
                <a:latin typeface="Bree Serif"/>
                <a:ea typeface="Bree Serif"/>
                <a:cs typeface="Bree Serif"/>
                <a:sym typeface="Bree Serif"/>
              </a:rPr>
              <a:t>adotar</a:t>
            </a:r>
            <a:r>
              <a:rPr lang="pt-BR" sz="3000">
                <a:solidFill>
                  <a:srgbClr val="F3F3F3"/>
                </a:solidFill>
                <a:latin typeface="Bree Serif"/>
                <a:ea typeface="Bree Serif"/>
                <a:cs typeface="Bree Serif"/>
                <a:sym typeface="Bree Serif"/>
              </a:rPr>
              <a:t> a cultura de </a:t>
            </a:r>
            <a:r>
              <a:rPr lang="pt-BR" sz="3000">
                <a:solidFill>
                  <a:srgbClr val="E69138"/>
                </a:solidFill>
                <a:latin typeface="Bree Serif"/>
                <a:ea typeface="Bree Serif"/>
                <a:cs typeface="Bree Serif"/>
                <a:sym typeface="Bree Serif"/>
              </a:rPr>
              <a:t>Customer Success</a:t>
            </a:r>
            <a:r>
              <a:rPr lang="pt-BR" sz="3000">
                <a:solidFill>
                  <a:srgbClr val="F3F3F3"/>
                </a:solidFill>
                <a:latin typeface="Bree Serif"/>
                <a:ea typeface="Bree Serif"/>
                <a:cs typeface="Bree Serif"/>
                <a:sym typeface="Bree Serif"/>
              </a:rPr>
              <a:t> dentro do time de suporte técnico e ter </a:t>
            </a:r>
            <a:r>
              <a:rPr lang="pt-BR" sz="3000">
                <a:solidFill>
                  <a:srgbClr val="E69138"/>
                </a:solidFill>
                <a:latin typeface="Bree Serif"/>
                <a:ea typeface="Bree Serif"/>
                <a:cs typeface="Bree Serif"/>
                <a:sym typeface="Bree Serif"/>
              </a:rPr>
              <a:t>resultados </a:t>
            </a:r>
            <a:r>
              <a:rPr lang="pt-BR" sz="3000">
                <a:solidFill>
                  <a:srgbClr val="F3F3F3"/>
                </a:solidFill>
                <a:latin typeface="Bree Serif"/>
                <a:ea typeface="Bree Serif"/>
                <a:cs typeface="Bree Serif"/>
                <a:sym typeface="Bree Serif"/>
              </a:rPr>
              <a:t>satisfatórios em </a:t>
            </a:r>
            <a:r>
              <a:rPr lang="pt-BR" sz="3000">
                <a:solidFill>
                  <a:srgbClr val="E69138"/>
                </a:solidFill>
                <a:latin typeface="Bree Serif"/>
                <a:ea typeface="Bree Serif"/>
                <a:cs typeface="Bree Serif"/>
                <a:sym typeface="Bree Serif"/>
              </a:rPr>
              <a:t>pouco tempo</a:t>
            </a:r>
            <a:r>
              <a:rPr lang="pt-BR" sz="3000">
                <a:solidFill>
                  <a:srgbClr val="F3F3F3"/>
                </a:solidFill>
                <a:latin typeface="Bree Serif"/>
                <a:ea typeface="Bree Serif"/>
                <a:cs typeface="Bree Serif"/>
                <a:sym typeface="Bree Serif"/>
              </a:rPr>
              <a:t>?</a:t>
            </a:r>
            <a:endParaRPr sz="1800">
              <a:solidFill>
                <a:srgbClr val="F3F3F3"/>
              </a:solidFill>
              <a:latin typeface="Bree Serif"/>
              <a:ea typeface="Bree Serif"/>
              <a:cs typeface="Bree Serif"/>
              <a:sym typeface="Bree Serif"/>
            </a:endParaRPr>
          </a:p>
        </p:txBody>
      </p:sp>
      <p:pic>
        <p:nvPicPr>
          <p:cNvPr id="70" name="Google Shape;70;p15"/>
          <p:cNvPicPr preferRelativeResize="0"/>
          <p:nvPr/>
        </p:nvPicPr>
        <p:blipFill>
          <a:blip r:embed="rId5">
            <a:alphaModFix/>
          </a:blip>
          <a:stretch>
            <a:fillRect/>
          </a:stretch>
        </p:blipFill>
        <p:spPr>
          <a:xfrm>
            <a:off x="372325" y="1476350"/>
            <a:ext cx="2190801" cy="21908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4" name="Shape 74"/>
        <p:cNvGrpSpPr/>
        <p:nvPr/>
      </p:nvGrpSpPr>
      <p:grpSpPr>
        <a:xfrm>
          <a:off x="0" y="0"/>
          <a:ext cx="0" cy="0"/>
          <a:chOff x="0" y="0"/>
          <a:chExt cx="0" cy="0"/>
        </a:xfrm>
      </p:grpSpPr>
      <p:pic>
        <p:nvPicPr>
          <p:cNvPr id="75" name="Google Shape;75;p16"/>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76" name="Google Shape;76;p16"/>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3000">
                <a:solidFill>
                  <a:srgbClr val="F3F3F3"/>
                </a:solidFill>
                <a:latin typeface="Bree Serif"/>
                <a:ea typeface="Bree Serif"/>
                <a:cs typeface="Bree Serif"/>
                <a:sym typeface="Bree Serif"/>
              </a:rPr>
              <a:t>Tudo começa em </a:t>
            </a:r>
            <a:r>
              <a:rPr lang="pt-BR" sz="3000">
                <a:solidFill>
                  <a:srgbClr val="E69138"/>
                </a:solidFill>
                <a:latin typeface="Bree Serif"/>
                <a:ea typeface="Bree Serif"/>
                <a:cs typeface="Bree Serif"/>
                <a:sym typeface="Bree Serif"/>
              </a:rPr>
              <a:t>mindset cultural</a:t>
            </a:r>
            <a:endParaRPr sz="3000">
              <a:solidFill>
                <a:srgbClr val="E69138"/>
              </a:solidFill>
              <a:latin typeface="Bree Serif"/>
              <a:ea typeface="Bree Serif"/>
              <a:cs typeface="Bree Serif"/>
              <a:sym typeface="Bree Serif"/>
            </a:endParaRPr>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ctr">
              <a:spcBef>
                <a:spcPts val="0"/>
              </a:spcBef>
              <a:spcAft>
                <a:spcPts val="0"/>
              </a:spcAft>
              <a:buNone/>
            </a:pPr>
            <a:r>
              <a:rPr lang="pt-BR" sz="1800">
                <a:solidFill>
                  <a:srgbClr val="F3F3F3"/>
                </a:solidFill>
                <a:latin typeface="Bree Serif"/>
                <a:ea typeface="Bree Serif"/>
                <a:cs typeface="Bree Serif"/>
                <a:sym typeface="Bree Serif"/>
              </a:rPr>
              <a:t>Seus colaboradores precisam entender a causa pela qual estamos mudando, e isso precisa estar claro para todos. </a:t>
            </a:r>
            <a:endParaRPr sz="1800">
              <a:solidFill>
                <a:srgbClr val="F3F3F3"/>
              </a:solidFill>
              <a:latin typeface="Bree Serif"/>
              <a:ea typeface="Bree Serif"/>
              <a:cs typeface="Bree Serif"/>
              <a:sym typeface="Bree Serif"/>
            </a:endParaRPr>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rPr lang="pt-BR" sz="1800">
                <a:solidFill>
                  <a:srgbClr val="F3F3F3"/>
                </a:solidFill>
                <a:latin typeface="Bree Serif"/>
                <a:ea typeface="Bree Serif"/>
                <a:cs typeface="Bree Serif"/>
                <a:sym typeface="Bree Serif"/>
              </a:rPr>
              <a:t>Neste estágio é importante apelar para os gostos do seu colaborador, por exemplo: </a:t>
            </a:r>
            <a:endParaRPr sz="1800">
              <a:solidFill>
                <a:srgbClr val="F3F3F3"/>
              </a:solidFill>
              <a:latin typeface="Bree Serif"/>
              <a:ea typeface="Bree Serif"/>
              <a:cs typeface="Bree Serif"/>
              <a:sym typeface="Bree Serif"/>
            </a:endParaRPr>
          </a:p>
          <a:p>
            <a:pPr indent="-342900" lvl="0" marL="9144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Qual empresa ele detesta ser atendido? </a:t>
            </a:r>
            <a:endParaRPr sz="1800">
              <a:solidFill>
                <a:srgbClr val="F3F3F3"/>
              </a:solidFill>
              <a:latin typeface="Bree Serif"/>
              <a:ea typeface="Bree Serif"/>
              <a:cs typeface="Bree Serif"/>
              <a:sym typeface="Bree Serif"/>
            </a:endParaRPr>
          </a:p>
          <a:p>
            <a:pPr indent="-342900" lvl="0" marL="9144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E qual empresa na qual ele adora o atendimento? </a:t>
            </a:r>
            <a:endParaRPr sz="1800">
              <a:solidFill>
                <a:srgbClr val="F3F3F3"/>
              </a:solidFill>
              <a:latin typeface="Bree Serif"/>
              <a:ea typeface="Bree Serif"/>
              <a:cs typeface="Bree Serif"/>
              <a:sym typeface="Bree Serif"/>
            </a:endParaRPr>
          </a:p>
          <a:p>
            <a:pPr indent="-342900" lvl="0" marL="9144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Por que? </a:t>
            </a:r>
            <a:endParaRPr sz="1800">
              <a:solidFill>
                <a:srgbClr val="F3F3F3"/>
              </a:solidFill>
              <a:latin typeface="Bree Serif"/>
              <a:ea typeface="Bree Serif"/>
              <a:cs typeface="Bree Serif"/>
              <a:sym typeface="Bree Serif"/>
            </a:endParaRPr>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91440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77" name="Google Shape;77;p16"/>
          <p:cNvPicPr preferRelativeResize="0"/>
          <p:nvPr/>
        </p:nvPicPr>
        <p:blipFill>
          <a:blip r:embed="rId5">
            <a:alphaModFix/>
          </a:blip>
          <a:stretch>
            <a:fillRect/>
          </a:stretch>
        </p:blipFill>
        <p:spPr>
          <a:xfrm rot="491463">
            <a:off x="7579213" y="93536"/>
            <a:ext cx="1414301" cy="14143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1" name="Shape 81"/>
        <p:cNvGrpSpPr/>
        <p:nvPr/>
      </p:nvGrpSpPr>
      <p:grpSpPr>
        <a:xfrm>
          <a:off x="0" y="0"/>
          <a:ext cx="0" cy="0"/>
          <a:chOff x="0" y="0"/>
          <a:chExt cx="0" cy="0"/>
        </a:xfrm>
      </p:grpSpPr>
      <p:pic>
        <p:nvPicPr>
          <p:cNvPr id="82" name="Google Shape;82;p17"/>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83" name="Google Shape;83;p17"/>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457200" lvl="0" marL="914400" rtl="0" algn="l">
              <a:spcBef>
                <a:spcPts val="0"/>
              </a:spcBef>
              <a:spcAft>
                <a:spcPts val="0"/>
              </a:spcAft>
              <a:buNone/>
            </a:pPr>
            <a:r>
              <a:rPr lang="pt-BR" sz="3000">
                <a:solidFill>
                  <a:srgbClr val="F3F3F3"/>
                </a:solidFill>
                <a:latin typeface="Bree Serif"/>
                <a:ea typeface="Bree Serif"/>
                <a:cs typeface="Bree Serif"/>
                <a:sym typeface="Bree Serif"/>
              </a:rPr>
              <a:t>Vamos criar </a:t>
            </a:r>
            <a:r>
              <a:rPr lang="pt-BR" sz="3000">
                <a:solidFill>
                  <a:srgbClr val="E69138"/>
                </a:solidFill>
                <a:latin typeface="Bree Serif"/>
                <a:ea typeface="Bree Serif"/>
                <a:cs typeface="Bree Serif"/>
                <a:sym typeface="Bree Serif"/>
              </a:rPr>
              <a:t>indicadores</a:t>
            </a:r>
            <a:r>
              <a:rPr lang="pt-BR" sz="3000">
                <a:solidFill>
                  <a:srgbClr val="F3F3F3"/>
                </a:solidFill>
                <a:latin typeface="Bree Serif"/>
                <a:ea typeface="Bree Serif"/>
                <a:cs typeface="Bree Serif"/>
                <a:sym typeface="Bree Serif"/>
              </a:rPr>
              <a:t>?</a:t>
            </a:r>
            <a:endParaRPr sz="3000">
              <a:solidFill>
                <a:srgbClr val="F3F3F3"/>
              </a:solidFill>
              <a:latin typeface="Bree Serif"/>
              <a:ea typeface="Bree Serif"/>
              <a:cs typeface="Bree Serif"/>
              <a:sym typeface="Bree Serif"/>
            </a:endParaRPr>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ctr">
              <a:spcBef>
                <a:spcPts val="0"/>
              </a:spcBef>
              <a:spcAft>
                <a:spcPts val="0"/>
              </a:spcAft>
              <a:buNone/>
            </a:pPr>
            <a:r>
              <a:rPr lang="pt-BR" sz="1800">
                <a:solidFill>
                  <a:srgbClr val="F3F3F3"/>
                </a:solidFill>
                <a:latin typeface="Bree Serif"/>
                <a:ea typeface="Bree Serif"/>
                <a:cs typeface="Bree Serif"/>
                <a:sym typeface="Bree Serif"/>
              </a:rPr>
              <a:t>Depois de todos estarem alinhados com os motivos pelo qual precisamos mudar, é necessário mapear todos os itens mensuráveis, como exemplo:</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acessos a sua plataforma</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 quantia de atendimentos por chamados</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número de chamados para determinados produtos ou serviços</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feedbacks dos atendimentos e sugestões de melhorias</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 satisfação do seu produto ou empresa</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 atrasos e pagamentos adiantados</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 cancelamentos de produtos</a:t>
            </a:r>
            <a:endParaRPr sz="1800">
              <a:solidFill>
                <a:srgbClr val="F3F3F3"/>
              </a:solidFill>
              <a:latin typeface="Bree Serif"/>
              <a:ea typeface="Bree Serif"/>
              <a:cs typeface="Bree Serif"/>
              <a:sym typeface="Bree Serif"/>
            </a:endParaRPr>
          </a:p>
          <a:p>
            <a:pPr indent="-342900" lvl="0" marL="457200" rtl="0" algn="l">
              <a:lnSpc>
                <a:spcPct val="115000"/>
              </a:lnSpc>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demais itens mensuráveis. </a:t>
            </a:r>
            <a:endParaRPr sz="1100"/>
          </a:p>
          <a:p>
            <a:pPr indent="0" lvl="0" marL="0" rtl="0" algn="ctr">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91440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84" name="Google Shape;84;p17"/>
          <p:cNvPicPr preferRelativeResize="0"/>
          <p:nvPr/>
        </p:nvPicPr>
        <p:blipFill>
          <a:blip r:embed="rId5">
            <a:alphaModFix/>
          </a:blip>
          <a:stretch>
            <a:fillRect/>
          </a:stretch>
        </p:blipFill>
        <p:spPr>
          <a:xfrm>
            <a:off x="509808" y="257335"/>
            <a:ext cx="1048756" cy="1048756"/>
          </a:xfrm>
          <a:prstGeom prst="rect">
            <a:avLst/>
          </a:prstGeom>
          <a:noFill/>
          <a:ln>
            <a:noFill/>
          </a:ln>
        </p:spPr>
      </p:pic>
      <p:pic>
        <p:nvPicPr>
          <p:cNvPr id="85" name="Google Shape;85;p17"/>
          <p:cNvPicPr preferRelativeResize="0"/>
          <p:nvPr/>
        </p:nvPicPr>
        <p:blipFill>
          <a:blip r:embed="rId6">
            <a:alphaModFix/>
          </a:blip>
          <a:stretch>
            <a:fillRect/>
          </a:stretch>
        </p:blipFill>
        <p:spPr>
          <a:xfrm rot="-13">
            <a:off x="7252500" y="3105052"/>
            <a:ext cx="980500" cy="9805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9" name="Shape 89"/>
        <p:cNvGrpSpPr/>
        <p:nvPr/>
      </p:nvGrpSpPr>
      <p:grpSpPr>
        <a:xfrm>
          <a:off x="0" y="0"/>
          <a:ext cx="0" cy="0"/>
          <a:chOff x="0" y="0"/>
          <a:chExt cx="0" cy="0"/>
        </a:xfrm>
      </p:grpSpPr>
      <p:pic>
        <p:nvPicPr>
          <p:cNvPr id="90" name="Google Shape;90;p18"/>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91" name="Google Shape;91;p18"/>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3000">
                <a:solidFill>
                  <a:srgbClr val="F3F3F3"/>
                </a:solidFill>
                <a:latin typeface="Bree Serif"/>
                <a:ea typeface="Bree Serif"/>
                <a:cs typeface="Bree Serif"/>
                <a:sym typeface="Bree Serif"/>
              </a:rPr>
              <a:t>Agora que já </a:t>
            </a:r>
            <a:r>
              <a:rPr lang="pt-BR" sz="3000">
                <a:solidFill>
                  <a:srgbClr val="E69138"/>
                </a:solidFill>
                <a:latin typeface="Bree Serif"/>
                <a:ea typeface="Bree Serif"/>
                <a:cs typeface="Bree Serif"/>
                <a:sym typeface="Bree Serif"/>
              </a:rPr>
              <a:t>estamos com nossa bússola na mão</a:t>
            </a:r>
            <a:r>
              <a:rPr lang="pt-BR" sz="3000">
                <a:solidFill>
                  <a:srgbClr val="F3F3F3"/>
                </a:solidFill>
                <a:latin typeface="Bree Serif"/>
                <a:ea typeface="Bree Serif"/>
                <a:cs typeface="Bree Serif"/>
                <a:sym typeface="Bree Serif"/>
              </a:rPr>
              <a:t>, vamos percorrer o caminho?</a:t>
            </a:r>
            <a:r>
              <a:rPr lang="pt-BR" sz="3000">
                <a:solidFill>
                  <a:srgbClr val="F3F3F3"/>
                </a:solidFill>
                <a:latin typeface="Bree Serif"/>
                <a:ea typeface="Bree Serif"/>
                <a:cs typeface="Bree Serif"/>
                <a:sym typeface="Bree Serif"/>
              </a:rPr>
              <a:t> </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0" rtl="0" algn="ctr">
              <a:spcBef>
                <a:spcPts val="0"/>
              </a:spcBef>
              <a:spcAft>
                <a:spcPts val="0"/>
              </a:spcAft>
              <a:buNone/>
            </a:pPr>
            <a:r>
              <a:rPr lang="pt-BR" sz="1800">
                <a:solidFill>
                  <a:srgbClr val="F3F3F3"/>
                </a:solidFill>
                <a:latin typeface="Bree Serif"/>
                <a:ea typeface="Bree Serif"/>
                <a:cs typeface="Bree Serif"/>
                <a:sym typeface="Bree Serif"/>
              </a:rPr>
              <a:t>Os indicadores vão nos guiar por quais caminhos devemos percorrer para colher os melhores resultados. </a:t>
            </a:r>
            <a:endParaRPr sz="1800">
              <a:solidFill>
                <a:srgbClr val="F3F3F3"/>
              </a:solidFill>
              <a:latin typeface="Bree Serif"/>
              <a:ea typeface="Bree Serif"/>
              <a:cs typeface="Bree Serif"/>
              <a:sym typeface="Bree Serif"/>
            </a:endParaRPr>
          </a:p>
          <a:p>
            <a:pPr indent="0" lvl="0" marL="0" rtl="0" algn="ctr">
              <a:lnSpc>
                <a:spcPct val="115000"/>
              </a:lnSpc>
              <a:spcBef>
                <a:spcPts val="0"/>
              </a:spcBef>
              <a:spcAft>
                <a:spcPts val="0"/>
              </a:spcAft>
              <a:buClr>
                <a:schemeClr val="dk1"/>
              </a:buClr>
              <a:buSzPts val="1100"/>
              <a:buFont typeface="Arial"/>
              <a:buNone/>
            </a:pPr>
            <a:r>
              <a:rPr lang="pt-BR" sz="1800">
                <a:solidFill>
                  <a:srgbClr val="F3F3F3"/>
                </a:solidFill>
                <a:latin typeface="Bree Serif"/>
                <a:ea typeface="Bree Serif"/>
                <a:cs typeface="Bree Serif"/>
                <a:sym typeface="Bree Serif"/>
              </a:rPr>
              <a:t>“Se você está tendo muitos chamados abertos no mês referente a utilização de um produto X, é sinal de que você precisa melhorar sua central de ajuda para tal. Se os clientes que estão cancelando, em grande escala, são os mesmo que abriram chamados referente ao mesmo problema, é sinal que você precisa melhorar seu onboarding.”</a:t>
            </a:r>
            <a:endParaRPr sz="1100"/>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91440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92" name="Google Shape;92;p18"/>
          <p:cNvPicPr preferRelativeResize="0"/>
          <p:nvPr/>
        </p:nvPicPr>
        <p:blipFill>
          <a:blip r:embed="rId5">
            <a:alphaModFix/>
          </a:blip>
          <a:stretch>
            <a:fillRect/>
          </a:stretch>
        </p:blipFill>
        <p:spPr>
          <a:xfrm rot="589623">
            <a:off x="7508350" y="643025"/>
            <a:ext cx="1234374" cy="1234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6" name="Shape 96"/>
        <p:cNvGrpSpPr/>
        <p:nvPr/>
      </p:nvGrpSpPr>
      <p:grpSpPr>
        <a:xfrm>
          <a:off x="0" y="0"/>
          <a:ext cx="0" cy="0"/>
          <a:chOff x="0" y="0"/>
          <a:chExt cx="0" cy="0"/>
        </a:xfrm>
      </p:grpSpPr>
      <p:pic>
        <p:nvPicPr>
          <p:cNvPr id="97" name="Google Shape;97;p19"/>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98" name="Google Shape;98;p19"/>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3000">
                <a:solidFill>
                  <a:srgbClr val="F3F3F3"/>
                </a:solidFill>
                <a:latin typeface="Bree Serif"/>
                <a:ea typeface="Bree Serif"/>
                <a:cs typeface="Bree Serif"/>
                <a:sym typeface="Bree Serif"/>
              </a:rPr>
              <a:t>Percorrendo o caminho, vamos nos certificar de que </a:t>
            </a:r>
            <a:r>
              <a:rPr lang="pt-BR" sz="3000">
                <a:solidFill>
                  <a:srgbClr val="E69138"/>
                </a:solidFill>
                <a:latin typeface="Bree Serif"/>
                <a:ea typeface="Bree Serif"/>
                <a:cs typeface="Bree Serif"/>
                <a:sym typeface="Bree Serif"/>
              </a:rPr>
              <a:t>estamos na direção certa</a:t>
            </a:r>
            <a:r>
              <a:rPr lang="pt-BR" sz="3000">
                <a:solidFill>
                  <a:srgbClr val="F3F3F3"/>
                </a:solidFill>
                <a:latin typeface="Bree Serif"/>
                <a:ea typeface="Bree Serif"/>
                <a:cs typeface="Bree Serif"/>
                <a:sym typeface="Bree Serif"/>
              </a:rPr>
              <a:t>?</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1371600" rtl="0" algn="l">
              <a:spcBef>
                <a:spcPts val="0"/>
              </a:spcBef>
              <a:spcAft>
                <a:spcPts val="0"/>
              </a:spcAft>
              <a:buNone/>
            </a:pPr>
            <a:r>
              <a:rPr lang="pt-BR" sz="1800">
                <a:solidFill>
                  <a:srgbClr val="F3F3F3"/>
                </a:solidFill>
                <a:latin typeface="Bree Serif"/>
                <a:ea typeface="Bree Serif"/>
                <a:cs typeface="Bree Serif"/>
                <a:sym typeface="Bree Serif"/>
              </a:rPr>
              <a:t>Nesta fase, é importante contar com metodologias de </a:t>
            </a:r>
            <a:r>
              <a:rPr lang="pt-BR" sz="1800">
                <a:solidFill>
                  <a:srgbClr val="F3F3F3"/>
                </a:solidFill>
                <a:latin typeface="Bree Serif"/>
                <a:ea typeface="Bree Serif"/>
                <a:cs typeface="Bree Serif"/>
                <a:sym typeface="Bree Serif"/>
              </a:rPr>
              <a:t>auxílio</a:t>
            </a:r>
            <a:r>
              <a:rPr lang="pt-BR" sz="1800">
                <a:solidFill>
                  <a:srgbClr val="F3F3F3"/>
                </a:solidFill>
                <a:latin typeface="Bree Serif"/>
                <a:ea typeface="Bree Serif"/>
                <a:cs typeface="Bree Serif"/>
                <a:sym typeface="Bree Serif"/>
              </a:rPr>
              <a:t>, como a atividade de retrospectiva interna, por exemplo. </a:t>
            </a:r>
            <a:endParaRPr sz="1800">
              <a:solidFill>
                <a:srgbClr val="F3F3F3"/>
              </a:solidFill>
              <a:latin typeface="Bree Serif"/>
              <a:ea typeface="Bree Serif"/>
              <a:cs typeface="Bree Serif"/>
              <a:sym typeface="Bree Serif"/>
            </a:endParaRPr>
          </a:p>
          <a:p>
            <a:pPr indent="0" lvl="0" marL="1371600" rtl="0" algn="l">
              <a:spcBef>
                <a:spcPts val="0"/>
              </a:spcBef>
              <a:spcAft>
                <a:spcPts val="0"/>
              </a:spcAft>
              <a:buNone/>
            </a:pPr>
            <a:r>
              <a:rPr lang="pt-BR" sz="1800">
                <a:solidFill>
                  <a:srgbClr val="F3F3F3"/>
                </a:solidFill>
                <a:latin typeface="Bree Serif"/>
                <a:ea typeface="Bree Serif"/>
                <a:cs typeface="Bree Serif"/>
                <a:sym typeface="Bree Serif"/>
              </a:rPr>
              <a:t>Conversar com o cliente durante este processo de transição também é bem importante. </a:t>
            </a:r>
            <a:endParaRPr sz="1800">
              <a:solidFill>
                <a:srgbClr val="F3F3F3"/>
              </a:solidFill>
              <a:latin typeface="Bree Serif"/>
              <a:ea typeface="Bree Serif"/>
              <a:cs typeface="Bree Serif"/>
              <a:sym typeface="Bree Serif"/>
            </a:endParaRPr>
          </a:p>
          <a:p>
            <a:pPr indent="0" lvl="0" marL="91440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99" name="Google Shape;99;p19"/>
          <p:cNvPicPr preferRelativeResize="0"/>
          <p:nvPr/>
        </p:nvPicPr>
        <p:blipFill>
          <a:blip r:embed="rId5">
            <a:alphaModFix/>
          </a:blip>
          <a:stretch>
            <a:fillRect/>
          </a:stretch>
        </p:blipFill>
        <p:spPr>
          <a:xfrm rot="-217252">
            <a:off x="184189" y="1872637"/>
            <a:ext cx="1381523" cy="1381523"/>
          </a:xfrm>
          <a:prstGeom prst="rect">
            <a:avLst/>
          </a:prstGeom>
          <a:noFill/>
          <a:ln>
            <a:noFill/>
          </a:ln>
        </p:spPr>
      </p:pic>
      <p:pic>
        <p:nvPicPr>
          <p:cNvPr id="100" name="Google Shape;100;p19"/>
          <p:cNvPicPr preferRelativeResize="0"/>
          <p:nvPr/>
        </p:nvPicPr>
        <p:blipFill>
          <a:blip r:embed="rId6">
            <a:alphaModFix/>
          </a:blip>
          <a:stretch>
            <a:fillRect/>
          </a:stretch>
        </p:blipFill>
        <p:spPr>
          <a:xfrm rot="585588">
            <a:off x="7759863" y="460825"/>
            <a:ext cx="1148850" cy="1148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04" name="Shape 104"/>
        <p:cNvGrpSpPr/>
        <p:nvPr/>
      </p:nvGrpSpPr>
      <p:grpSpPr>
        <a:xfrm>
          <a:off x="0" y="0"/>
          <a:ext cx="0" cy="0"/>
          <a:chOff x="0" y="0"/>
          <a:chExt cx="0" cy="0"/>
        </a:xfrm>
      </p:grpSpPr>
      <p:pic>
        <p:nvPicPr>
          <p:cNvPr id="105" name="Google Shape;105;p20"/>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106" name="Google Shape;106;p20"/>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None/>
            </a:pPr>
            <a:r>
              <a:rPr lang="pt-BR" sz="3000">
                <a:solidFill>
                  <a:srgbClr val="E69138"/>
                </a:solidFill>
                <a:latin typeface="Bree Serif"/>
                <a:ea typeface="Bree Serif"/>
                <a:cs typeface="Bree Serif"/>
                <a:sym typeface="Bree Serif"/>
              </a:rPr>
              <a:t>Aperfeiçoamento</a:t>
            </a:r>
            <a:r>
              <a:rPr lang="pt-BR" sz="3000">
                <a:solidFill>
                  <a:srgbClr val="F3F3F3"/>
                </a:solidFill>
                <a:latin typeface="Bree Serif"/>
                <a:ea typeface="Bree Serif"/>
                <a:cs typeface="Bree Serif"/>
                <a:sym typeface="Bree Serif"/>
              </a:rPr>
              <a:t>? SEMPRE!</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rPr lang="pt-BR" sz="1800">
                <a:solidFill>
                  <a:srgbClr val="F3F3F3"/>
                </a:solidFill>
                <a:latin typeface="Bree Serif"/>
                <a:ea typeface="Bree Serif"/>
                <a:cs typeface="Bree Serif"/>
                <a:sym typeface="Bree Serif"/>
              </a:rPr>
              <a:t>Manter nossa equipe qualificada e motivada são sempre bons hábitos para que a cultura de CS não se perca pelo caminho.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Participar de eventos e colaborar com comunidades;</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Buscar novas tecnologias e aprimorar conhecimentos;</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Estudar a concorrência;</a:t>
            </a:r>
            <a:endParaRPr sz="3000">
              <a:solidFill>
                <a:srgbClr val="F3F3F3"/>
              </a:solidFill>
              <a:latin typeface="Bree Serif"/>
              <a:ea typeface="Bree Serif"/>
              <a:cs typeface="Bree Serif"/>
              <a:sym typeface="Bree Serif"/>
            </a:endParaRPr>
          </a:p>
          <a:p>
            <a:pPr indent="0" lvl="0" marL="91440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107" name="Google Shape;107;p20"/>
          <p:cNvPicPr preferRelativeResize="0"/>
          <p:nvPr/>
        </p:nvPicPr>
        <p:blipFill>
          <a:blip r:embed="rId5">
            <a:alphaModFix/>
          </a:blip>
          <a:stretch>
            <a:fillRect/>
          </a:stretch>
        </p:blipFill>
        <p:spPr>
          <a:xfrm>
            <a:off x="6928800" y="2571750"/>
            <a:ext cx="1304575" cy="1304575"/>
          </a:xfrm>
          <a:prstGeom prst="rect">
            <a:avLst/>
          </a:prstGeom>
          <a:noFill/>
          <a:ln>
            <a:noFill/>
          </a:ln>
        </p:spPr>
      </p:pic>
      <p:pic>
        <p:nvPicPr>
          <p:cNvPr id="108" name="Google Shape;108;p20"/>
          <p:cNvPicPr preferRelativeResize="0"/>
          <p:nvPr/>
        </p:nvPicPr>
        <p:blipFill>
          <a:blip r:embed="rId6">
            <a:alphaModFix/>
          </a:blip>
          <a:stretch>
            <a:fillRect/>
          </a:stretch>
        </p:blipFill>
        <p:spPr>
          <a:xfrm>
            <a:off x="447175" y="411975"/>
            <a:ext cx="1071525" cy="1071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12" name="Shape 112"/>
        <p:cNvGrpSpPr/>
        <p:nvPr/>
      </p:nvGrpSpPr>
      <p:grpSpPr>
        <a:xfrm>
          <a:off x="0" y="0"/>
          <a:ext cx="0" cy="0"/>
          <a:chOff x="0" y="0"/>
          <a:chExt cx="0" cy="0"/>
        </a:xfrm>
      </p:grpSpPr>
      <p:pic>
        <p:nvPicPr>
          <p:cNvPr id="113" name="Google Shape;113;p21"/>
          <p:cNvPicPr preferRelativeResize="0"/>
          <p:nvPr/>
        </p:nvPicPr>
        <p:blipFill>
          <a:blip r:embed="rId4">
            <a:alphaModFix/>
          </a:blip>
          <a:stretch>
            <a:fillRect/>
          </a:stretch>
        </p:blipFill>
        <p:spPr>
          <a:xfrm>
            <a:off x="6629400" y="4276713"/>
            <a:ext cx="2514600" cy="866775"/>
          </a:xfrm>
          <a:prstGeom prst="rect">
            <a:avLst/>
          </a:prstGeom>
          <a:noFill/>
          <a:ln>
            <a:noFill/>
          </a:ln>
        </p:spPr>
      </p:pic>
      <p:sp>
        <p:nvSpPr>
          <p:cNvPr id="114" name="Google Shape;114;p21"/>
          <p:cNvSpPr txBox="1"/>
          <p:nvPr>
            <p:ph idx="4294967295" type="ctrTitle"/>
          </p:nvPr>
        </p:nvSpPr>
        <p:spPr>
          <a:xfrm>
            <a:off x="372325" y="546750"/>
            <a:ext cx="7539900" cy="4077300"/>
          </a:xfrm>
          <a:prstGeom prst="rect">
            <a:avLst/>
          </a:prstGeom>
        </p:spPr>
        <p:txBody>
          <a:bodyPr anchorCtr="0" anchor="t" bIns="91425" lIns="91425" spcFirstLastPara="1" rIns="91425" wrap="square" tIns="91425">
            <a:noAutofit/>
          </a:bodyPr>
          <a:lstStyle/>
          <a:p>
            <a:pPr indent="-291599" lvl="0" marL="1371600" rtl="0" algn="l">
              <a:spcBef>
                <a:spcPts val="0"/>
              </a:spcBef>
              <a:spcAft>
                <a:spcPts val="0"/>
              </a:spcAft>
              <a:buNone/>
            </a:pPr>
            <a:r>
              <a:rPr lang="pt-BR" sz="3000">
                <a:solidFill>
                  <a:srgbClr val="F3F3F3"/>
                </a:solidFill>
                <a:latin typeface="Bree Serif"/>
                <a:ea typeface="Bree Serif"/>
                <a:cs typeface="Bree Serif"/>
                <a:sym typeface="Bree Serif"/>
              </a:rPr>
              <a:t>Algumas </a:t>
            </a:r>
            <a:r>
              <a:rPr lang="pt-BR" sz="3000">
                <a:solidFill>
                  <a:srgbClr val="E69138"/>
                </a:solidFill>
                <a:latin typeface="Bree Serif"/>
                <a:ea typeface="Bree Serif"/>
                <a:cs typeface="Bree Serif"/>
                <a:sym typeface="Bree Serif"/>
              </a:rPr>
              <a:t>dicas </a:t>
            </a:r>
            <a:r>
              <a:rPr lang="pt-BR" sz="3000">
                <a:solidFill>
                  <a:srgbClr val="F3F3F3"/>
                </a:solidFill>
                <a:latin typeface="Bree Serif"/>
                <a:ea typeface="Bree Serif"/>
                <a:cs typeface="Bree Serif"/>
                <a:sym typeface="Bree Serif"/>
              </a:rPr>
              <a:t>para quem quer    </a:t>
            </a:r>
            <a:r>
              <a:rPr lang="pt-BR" sz="3000">
                <a:solidFill>
                  <a:srgbClr val="E69138"/>
                </a:solidFill>
                <a:latin typeface="Bree Serif"/>
                <a:ea typeface="Bree Serif"/>
                <a:cs typeface="Bree Serif"/>
                <a:sym typeface="Bree Serif"/>
              </a:rPr>
              <a:t>conhecer</a:t>
            </a:r>
            <a:r>
              <a:rPr lang="pt-BR" sz="3000">
                <a:solidFill>
                  <a:srgbClr val="F3F3F3"/>
                </a:solidFill>
                <a:latin typeface="Bree Serif"/>
                <a:ea typeface="Bree Serif"/>
                <a:cs typeface="Bree Serif"/>
                <a:sym typeface="Bree Serif"/>
              </a:rPr>
              <a:t> </a:t>
            </a:r>
            <a:r>
              <a:rPr lang="pt-BR" sz="3000">
                <a:solidFill>
                  <a:srgbClr val="E69138"/>
                </a:solidFill>
                <a:latin typeface="Bree Serif"/>
                <a:ea typeface="Bree Serif"/>
                <a:cs typeface="Bree Serif"/>
                <a:sym typeface="Bree Serif"/>
              </a:rPr>
              <a:t>mais</a:t>
            </a:r>
            <a:r>
              <a:rPr lang="pt-BR" sz="3000">
                <a:solidFill>
                  <a:srgbClr val="F3F3F3"/>
                </a:solidFill>
                <a:latin typeface="Bree Serif"/>
                <a:ea typeface="Bree Serif"/>
                <a:cs typeface="Bree Serif"/>
                <a:sym typeface="Bree Serif"/>
              </a:rPr>
              <a:t> sobre a área de CS:</a:t>
            </a:r>
            <a:endParaRPr sz="30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30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customersuccessbrasil.com</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linkedin.com/company/customer-force</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latin typeface="Bree Serif"/>
                <a:ea typeface="Bree Serif"/>
                <a:cs typeface="Bree Serif"/>
                <a:sym typeface="Bree Serif"/>
              </a:rPr>
              <a:t>linkedin.com/company/meetupcs</a:t>
            </a:r>
            <a:endParaRPr sz="1800">
              <a:solidFill>
                <a:srgbClr val="F3F3F3"/>
              </a:solidFill>
              <a:latin typeface="Bree Serif"/>
              <a:ea typeface="Bree Serif"/>
              <a:cs typeface="Bree Serif"/>
              <a:sym typeface="Bree Serif"/>
            </a:endParaRPr>
          </a:p>
          <a:p>
            <a:pPr indent="-342900" lvl="0" marL="457200" rtl="0" algn="l">
              <a:spcBef>
                <a:spcPts val="0"/>
              </a:spcBef>
              <a:spcAft>
                <a:spcPts val="0"/>
              </a:spcAft>
              <a:buClr>
                <a:srgbClr val="F3F3F3"/>
              </a:buClr>
              <a:buSzPts val="1800"/>
              <a:buFont typeface="Bree Serif"/>
              <a:buChar char="-"/>
            </a:pPr>
            <a:r>
              <a:rPr lang="pt-BR" sz="1800">
                <a:solidFill>
                  <a:srgbClr val="F3F3F3"/>
                </a:solidFill>
                <a:uFill>
                  <a:noFill/>
                </a:uFill>
                <a:latin typeface="Bree Serif"/>
                <a:ea typeface="Bree Serif"/>
                <a:cs typeface="Bree Serif"/>
                <a:sym typeface="Bree Serif"/>
                <a:hlinkClick r:id="rId5"/>
              </a:rPr>
              <a:t>resultadosdigitais.com.br/blog</a:t>
            </a:r>
            <a:endParaRPr sz="18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sz="1800">
              <a:solidFill>
                <a:srgbClr val="F3F3F3"/>
              </a:solidFill>
              <a:latin typeface="Bree Serif"/>
              <a:ea typeface="Bree Serif"/>
              <a:cs typeface="Bree Serif"/>
              <a:sym typeface="Bree Serif"/>
            </a:endParaRPr>
          </a:p>
        </p:txBody>
      </p:sp>
      <p:pic>
        <p:nvPicPr>
          <p:cNvPr id="115" name="Google Shape;115;p21"/>
          <p:cNvPicPr preferRelativeResize="0"/>
          <p:nvPr/>
        </p:nvPicPr>
        <p:blipFill>
          <a:blip r:embed="rId6">
            <a:alphaModFix/>
          </a:blip>
          <a:stretch>
            <a:fillRect/>
          </a:stretch>
        </p:blipFill>
        <p:spPr>
          <a:xfrm rot="-238272">
            <a:off x="262225" y="411375"/>
            <a:ext cx="1247101" cy="1247101"/>
          </a:xfrm>
          <a:prstGeom prst="rect">
            <a:avLst/>
          </a:prstGeom>
          <a:noFill/>
          <a:ln>
            <a:noFill/>
          </a:ln>
        </p:spPr>
      </p:pic>
      <p:pic>
        <p:nvPicPr>
          <p:cNvPr id="116" name="Google Shape;116;p21"/>
          <p:cNvPicPr preferRelativeResize="0"/>
          <p:nvPr/>
        </p:nvPicPr>
        <p:blipFill>
          <a:blip r:embed="rId7">
            <a:alphaModFix/>
          </a:blip>
          <a:stretch>
            <a:fillRect/>
          </a:stretch>
        </p:blipFill>
        <p:spPr>
          <a:xfrm rot="560468">
            <a:off x="6304350" y="2657850"/>
            <a:ext cx="1155201" cy="1155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2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3" name="Google Shape;123;p22"/>
          <p:cNvPicPr preferRelativeResize="0"/>
          <p:nvPr/>
        </p:nvPicPr>
        <p:blipFill rotWithShape="1">
          <a:blip r:embed="rId3">
            <a:alphaModFix/>
          </a:blip>
          <a:srcRect b="2181" l="0" r="0" t="0"/>
          <a:stretch/>
        </p:blipFill>
        <p:spPr>
          <a:xfrm>
            <a:off x="-208051" y="1250"/>
            <a:ext cx="9352049" cy="5143500"/>
          </a:xfrm>
          <a:prstGeom prst="rect">
            <a:avLst/>
          </a:prstGeom>
          <a:noFill/>
          <a:ln>
            <a:noFill/>
          </a:ln>
        </p:spPr>
      </p:pic>
      <p:sp>
        <p:nvSpPr>
          <p:cNvPr id="124" name="Google Shape;124;p22"/>
          <p:cNvSpPr txBox="1"/>
          <p:nvPr>
            <p:ph type="ctrTitle"/>
          </p:nvPr>
        </p:nvSpPr>
        <p:spPr>
          <a:xfrm>
            <a:off x="618125" y="2217775"/>
            <a:ext cx="4548600" cy="151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pt-BR" sz="3600">
                <a:solidFill>
                  <a:srgbClr val="E69138"/>
                </a:solidFill>
                <a:latin typeface="Bree Serif"/>
                <a:ea typeface="Bree Serif"/>
                <a:cs typeface="Bree Serif"/>
                <a:sym typeface="Bree Serif"/>
              </a:rPr>
              <a:t>Bruna Martins Grellt</a:t>
            </a:r>
            <a:endParaRPr sz="3600">
              <a:solidFill>
                <a:srgbClr val="E69138"/>
              </a:solidFill>
              <a:latin typeface="Bree Serif"/>
              <a:ea typeface="Bree Serif"/>
              <a:cs typeface="Bree Serif"/>
              <a:sym typeface="Bree Serif"/>
            </a:endParaRPr>
          </a:p>
          <a:p>
            <a:pPr indent="0" lvl="0" marL="0" rtl="0" algn="ctr">
              <a:spcBef>
                <a:spcPts val="0"/>
              </a:spcBef>
              <a:spcAft>
                <a:spcPts val="0"/>
              </a:spcAft>
              <a:buNone/>
            </a:pPr>
            <a:r>
              <a:rPr lang="pt-BR" sz="1400">
                <a:solidFill>
                  <a:srgbClr val="F3F3F3"/>
                </a:solidFill>
                <a:latin typeface="Bree Serif"/>
                <a:ea typeface="Bree Serif"/>
                <a:cs typeface="Bree Serif"/>
                <a:sym typeface="Bree Serif"/>
              </a:rPr>
              <a:t>Gerente de Relacionamentos e Customer Success |</a:t>
            </a:r>
            <a:endParaRPr sz="1400">
              <a:solidFill>
                <a:srgbClr val="F3F3F3"/>
              </a:solidFill>
              <a:latin typeface="Bree Serif"/>
              <a:ea typeface="Bree Serif"/>
              <a:cs typeface="Bree Serif"/>
              <a:sym typeface="Bree Serif"/>
            </a:endParaRPr>
          </a:p>
          <a:p>
            <a:pPr indent="0" lvl="0" marL="0" rtl="0" algn="ctr">
              <a:spcBef>
                <a:spcPts val="0"/>
              </a:spcBef>
              <a:spcAft>
                <a:spcPts val="0"/>
              </a:spcAft>
              <a:buNone/>
            </a:pPr>
            <a:r>
              <a:rPr lang="pt-BR" sz="1400">
                <a:solidFill>
                  <a:srgbClr val="F3F3F3"/>
                </a:solidFill>
                <a:latin typeface="Bree Serif"/>
                <a:ea typeface="Bree Serif"/>
                <a:cs typeface="Bree Serif"/>
                <a:sym typeface="Bree Serif"/>
              </a:rPr>
              <a:t>Analista de Infraestrutura | Palestrante </a:t>
            </a:r>
            <a:endParaRPr sz="1400">
              <a:solidFill>
                <a:srgbClr val="F3F3F3"/>
              </a:solidFill>
              <a:latin typeface="Bree Serif"/>
              <a:ea typeface="Bree Serif"/>
              <a:cs typeface="Bree Serif"/>
              <a:sym typeface="Bree Serif"/>
            </a:endParaRPr>
          </a:p>
          <a:p>
            <a:pPr indent="0" lvl="0" marL="0" rtl="0" algn="ctr">
              <a:spcBef>
                <a:spcPts val="0"/>
              </a:spcBef>
              <a:spcAft>
                <a:spcPts val="0"/>
              </a:spcAft>
              <a:buNone/>
            </a:pPr>
            <a:r>
              <a:rPr lang="pt-BR" sz="1400">
                <a:solidFill>
                  <a:srgbClr val="F3F3F3"/>
                </a:solidFill>
                <a:latin typeface="Bree Serif"/>
                <a:ea typeface="Bree Serif"/>
                <a:cs typeface="Bree Serif"/>
                <a:sym typeface="Bree Serif"/>
              </a:rPr>
              <a:t>ADENTRO CLOUD SOLUTIONS</a:t>
            </a:r>
            <a:endParaRPr sz="1400">
              <a:solidFill>
                <a:srgbClr val="F3F3F3"/>
              </a:solidFill>
              <a:latin typeface="Bree Serif"/>
              <a:ea typeface="Bree Serif"/>
              <a:cs typeface="Bree Serif"/>
              <a:sym typeface="Bree Serif"/>
            </a:endParaRPr>
          </a:p>
          <a:p>
            <a:pPr indent="0" lvl="0" marL="0" rtl="0" algn="ctr">
              <a:spcBef>
                <a:spcPts val="0"/>
              </a:spcBef>
              <a:spcAft>
                <a:spcPts val="0"/>
              </a:spcAft>
              <a:buNone/>
            </a:pPr>
            <a:r>
              <a:t/>
            </a:r>
            <a:endParaRPr sz="1400">
              <a:solidFill>
                <a:srgbClr val="F3F3F3"/>
              </a:solidFill>
              <a:latin typeface="Bree Serif"/>
              <a:ea typeface="Bree Serif"/>
              <a:cs typeface="Bree Serif"/>
              <a:sym typeface="Bree Serif"/>
            </a:endParaRPr>
          </a:p>
          <a:p>
            <a:pPr indent="457200" lvl="0" marL="0" rtl="0" algn="l">
              <a:spcBef>
                <a:spcPts val="0"/>
              </a:spcBef>
              <a:spcAft>
                <a:spcPts val="0"/>
              </a:spcAft>
              <a:buNone/>
            </a:pPr>
            <a:r>
              <a:t/>
            </a:r>
            <a:endParaRPr sz="1400">
              <a:solidFill>
                <a:srgbClr val="F3F3F3"/>
              </a:solidFill>
              <a:latin typeface="Bree Serif"/>
              <a:ea typeface="Bree Serif"/>
              <a:cs typeface="Bree Serif"/>
              <a:sym typeface="Bree Serif"/>
            </a:endParaRPr>
          </a:p>
          <a:p>
            <a:pPr indent="457200" lvl="0" marL="0" rtl="0" algn="l">
              <a:spcBef>
                <a:spcPts val="0"/>
              </a:spcBef>
              <a:spcAft>
                <a:spcPts val="0"/>
              </a:spcAft>
              <a:buClr>
                <a:schemeClr val="dk1"/>
              </a:buClr>
              <a:buSzPts val="1100"/>
              <a:buFont typeface="Arial"/>
              <a:buNone/>
            </a:pPr>
            <a:r>
              <a:t/>
            </a:r>
            <a:endParaRPr sz="1400">
              <a:solidFill>
                <a:srgbClr val="F3F3F3"/>
              </a:solidFill>
              <a:latin typeface="Bree Serif"/>
              <a:ea typeface="Bree Serif"/>
              <a:cs typeface="Bree Serif"/>
              <a:sym typeface="Bree Serif"/>
            </a:endParaRPr>
          </a:p>
          <a:p>
            <a:pPr indent="0" lvl="0" marL="0" rtl="0" algn="l">
              <a:spcBef>
                <a:spcPts val="0"/>
              </a:spcBef>
              <a:spcAft>
                <a:spcPts val="0"/>
              </a:spcAft>
              <a:buNone/>
            </a:pPr>
            <a:r>
              <a:t/>
            </a:r>
            <a:endParaRPr b="1" sz="1800">
              <a:solidFill>
                <a:srgbClr val="F3F3F3"/>
              </a:solidFill>
              <a:latin typeface="Bree Serif"/>
              <a:ea typeface="Bree Serif"/>
              <a:cs typeface="Bree Serif"/>
              <a:sym typeface="Bree Serif"/>
            </a:endParaRPr>
          </a:p>
        </p:txBody>
      </p:sp>
      <p:sp>
        <p:nvSpPr>
          <p:cNvPr id="125" name="Google Shape;125;p22"/>
          <p:cNvSpPr txBox="1"/>
          <p:nvPr>
            <p:ph type="ctrTitle"/>
          </p:nvPr>
        </p:nvSpPr>
        <p:spPr>
          <a:xfrm>
            <a:off x="680225" y="1057900"/>
            <a:ext cx="4424400" cy="9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pt-BR" sz="6000">
                <a:solidFill>
                  <a:srgbClr val="F3F3F3"/>
                </a:solidFill>
                <a:latin typeface="Bree Serif"/>
                <a:ea typeface="Bree Serif"/>
                <a:cs typeface="Bree Serif"/>
                <a:sym typeface="Bree Serif"/>
              </a:rPr>
              <a:t>OBRIGADA!</a:t>
            </a:r>
            <a:endParaRPr b="1" sz="6000">
              <a:solidFill>
                <a:srgbClr val="F3F3F3"/>
              </a:solidFill>
              <a:latin typeface="Bree Serif"/>
              <a:ea typeface="Bree Serif"/>
              <a:cs typeface="Bree Serif"/>
              <a:sym typeface="Bree Serif"/>
            </a:endParaRPr>
          </a:p>
        </p:txBody>
      </p:sp>
      <p:pic>
        <p:nvPicPr>
          <p:cNvPr id="126" name="Google Shape;126;p22"/>
          <p:cNvPicPr preferRelativeResize="0"/>
          <p:nvPr/>
        </p:nvPicPr>
        <p:blipFill>
          <a:blip r:embed="rId4">
            <a:alphaModFix/>
          </a:blip>
          <a:stretch>
            <a:fillRect/>
          </a:stretch>
        </p:blipFill>
        <p:spPr>
          <a:xfrm>
            <a:off x="5659175" y="1143000"/>
            <a:ext cx="2857500" cy="2857500"/>
          </a:xfrm>
          <a:prstGeom prst="rect">
            <a:avLst/>
          </a:prstGeom>
          <a:noFill/>
          <a:ln>
            <a:noFill/>
          </a:ln>
        </p:spPr>
      </p:pic>
      <p:sp>
        <p:nvSpPr>
          <p:cNvPr id="127" name="Google Shape;127;p22"/>
          <p:cNvSpPr txBox="1"/>
          <p:nvPr/>
        </p:nvSpPr>
        <p:spPr>
          <a:xfrm>
            <a:off x="-171975" y="4255250"/>
            <a:ext cx="9279900" cy="49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pt-BR">
                <a:solidFill>
                  <a:srgbClr val="FFFFFF"/>
                </a:solidFill>
                <a:latin typeface="Bree Serif"/>
                <a:ea typeface="Bree Serif"/>
                <a:cs typeface="Bree Serif"/>
                <a:sym typeface="Bree Serif"/>
              </a:rPr>
              <a:t>Contatos:</a:t>
            </a:r>
            <a:r>
              <a:rPr lang="pt-BR">
                <a:solidFill>
                  <a:srgbClr val="E69138"/>
                </a:solidFill>
                <a:latin typeface="Bree Serif"/>
                <a:ea typeface="Bree Serif"/>
                <a:cs typeface="Bree Serif"/>
                <a:sym typeface="Bree Serif"/>
              </a:rPr>
              <a:t> linkedin.com</a:t>
            </a:r>
            <a:r>
              <a:rPr lang="pt-BR">
                <a:solidFill>
                  <a:srgbClr val="F3F3F3"/>
                </a:solidFill>
                <a:latin typeface="Bree Serif"/>
                <a:ea typeface="Bree Serif"/>
                <a:cs typeface="Bree Serif"/>
                <a:sym typeface="Bree Serif"/>
              </a:rPr>
              <a:t>/in/brunagrellt</a:t>
            </a:r>
            <a:r>
              <a:rPr lang="pt-BR" sz="1800">
                <a:solidFill>
                  <a:srgbClr val="F3F3F3"/>
                </a:solidFill>
                <a:latin typeface="Bree Serif"/>
                <a:ea typeface="Bree Serif"/>
                <a:cs typeface="Bree Serif"/>
                <a:sym typeface="Bree Serif"/>
              </a:rPr>
              <a:t> </a:t>
            </a:r>
            <a:r>
              <a:rPr lang="pt-BR">
                <a:solidFill>
                  <a:srgbClr val="E69138"/>
                </a:solidFill>
                <a:latin typeface="Bree Serif"/>
                <a:ea typeface="Bree Serif"/>
                <a:cs typeface="Bree Serif"/>
                <a:sym typeface="Bree Serif"/>
              </a:rPr>
              <a:t> </a:t>
            </a:r>
            <a:r>
              <a:rPr lang="pt-BR">
                <a:solidFill>
                  <a:srgbClr val="E69138"/>
                </a:solidFill>
                <a:uFill>
                  <a:noFill/>
                </a:uFill>
                <a:latin typeface="Bree Serif"/>
                <a:ea typeface="Bree Serif"/>
                <a:cs typeface="Bree Serif"/>
                <a:sym typeface="Bree Serif"/>
                <a:hlinkClick r:id="rId5"/>
              </a:rPr>
              <a:t>instagram.com</a:t>
            </a:r>
            <a:r>
              <a:rPr lang="pt-BR">
                <a:solidFill>
                  <a:srgbClr val="F3F3F3"/>
                </a:solidFill>
                <a:uFill>
                  <a:noFill/>
                </a:uFill>
                <a:latin typeface="Bree Serif"/>
                <a:ea typeface="Bree Serif"/>
                <a:cs typeface="Bree Serif"/>
                <a:sym typeface="Bree Serif"/>
                <a:hlinkClick r:id="rId6"/>
              </a:rPr>
              <a:t>/adentrocloud</a:t>
            </a:r>
            <a:r>
              <a:rPr lang="pt-BR" sz="1800">
                <a:solidFill>
                  <a:srgbClr val="F3F3F3"/>
                </a:solidFill>
                <a:latin typeface="Bree Serif"/>
                <a:ea typeface="Bree Serif"/>
                <a:cs typeface="Bree Serif"/>
                <a:sym typeface="Bree Serif"/>
              </a:rPr>
              <a:t> </a:t>
            </a:r>
            <a:r>
              <a:rPr lang="pt-BR" sz="1800">
                <a:solidFill>
                  <a:srgbClr val="E69138"/>
                </a:solidFill>
                <a:latin typeface="Bree Serif"/>
                <a:ea typeface="Bree Serif"/>
                <a:cs typeface="Bree Serif"/>
                <a:sym typeface="Bree Serif"/>
              </a:rPr>
              <a:t> </a:t>
            </a:r>
            <a:r>
              <a:rPr lang="pt-BR">
                <a:solidFill>
                  <a:srgbClr val="E69138"/>
                </a:solidFill>
                <a:latin typeface="Bree Serif"/>
                <a:ea typeface="Bree Serif"/>
                <a:cs typeface="Bree Serif"/>
                <a:sym typeface="Bree Serif"/>
              </a:rPr>
              <a:t>e-mail:</a:t>
            </a:r>
            <a:r>
              <a:rPr lang="pt-BR">
                <a:solidFill>
                  <a:srgbClr val="F3F3F3"/>
                </a:solidFill>
                <a:latin typeface="Bree Serif"/>
                <a:ea typeface="Bree Serif"/>
                <a:cs typeface="Bree Serif"/>
                <a:sym typeface="Bree Serif"/>
              </a:rPr>
              <a:t>bruna.grellt@adentro.com.br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